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  <p:sldMasterId id="2147483676" r:id="rId2"/>
  </p:sldMasterIdLst>
  <p:notesMasterIdLst>
    <p:notesMasterId r:id="rId7"/>
  </p:notesMasterIdLst>
  <p:sldIdLst>
    <p:sldId id="287" r:id="rId3"/>
    <p:sldId id="288" r:id="rId4"/>
    <p:sldId id="289" r:id="rId5"/>
    <p:sldId id="290" r:id="rId6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3778D"/>
    <a:srgbClr val="1B90B3"/>
    <a:srgbClr val="404C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E188E-811F-48F9-8583-D3E48C9BDE11}" type="datetimeFigureOut">
              <a:rPr lang="zh-TW" altLang="en-US" smtClean="0"/>
              <a:t>2026/4/13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C0D9E-980D-4A63-82E0-A49BB4B0490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5817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文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4F392396-9814-48D9-9835-B00023C9371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8" name="矩形: 摺角紙張 7">
            <a:extLst>
              <a:ext uri="{FF2B5EF4-FFF2-40B4-BE49-F238E27FC236}">
                <a16:creationId xmlns:a16="http://schemas.microsoft.com/office/drawing/2014/main" id="{BDA99E85-3A27-4277-BEAE-2704115E37A9}"/>
              </a:ext>
            </a:extLst>
          </p:cNvPr>
          <p:cNvSpPr/>
          <p:nvPr userDrawn="1"/>
        </p:nvSpPr>
        <p:spPr>
          <a:xfrm>
            <a:off x="363893" y="261257"/>
            <a:ext cx="11251843" cy="917017"/>
          </a:xfrm>
          <a:prstGeom prst="foldedCorner">
            <a:avLst/>
          </a:prstGeom>
          <a:solidFill>
            <a:srgbClr val="4377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63894" y="171799"/>
            <a:ext cx="11251844" cy="1006475"/>
          </a:xfrm>
        </p:spPr>
        <p:txBody>
          <a:bodyPr anchor="ctr">
            <a:noAutofit/>
          </a:bodyPr>
          <a:lstStyle>
            <a:lvl1pPr marL="0" indent="0" algn="l">
              <a:buNone/>
              <a:defRPr sz="4000" b="0">
                <a:solidFill>
                  <a:schemeClr val="bg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輸入</a:t>
            </a:r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37F2FDE9-57A1-4626-9E87-63F696B3C94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01725" y="1470025"/>
            <a:ext cx="10514013" cy="4995863"/>
          </a:xfrm>
        </p:spPr>
        <p:txBody>
          <a:bodyPr>
            <a:normAutofit/>
          </a:bodyPr>
          <a:lstStyle>
            <a:lvl1pPr marL="742950" indent="-742950">
              <a:buFont typeface="+mj-lt"/>
              <a:buAutoNum type="arabicPeriod"/>
              <a:defRPr sz="400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defRPr>
            </a:lvl1pPr>
            <a:lvl2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5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2925337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5D0A7C5F-D263-4D07-914D-E30E2239C48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56595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11349412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圖片 12">
            <a:extLst>
              <a:ext uri="{FF2B5EF4-FFF2-40B4-BE49-F238E27FC236}">
                <a16:creationId xmlns:a16="http://schemas.microsoft.com/office/drawing/2014/main" id="{73DF84A4-3B6F-462C-824D-DF6B77E5E1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6988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1473010-4746-48B1-9B0E-15B5AD227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0757851-3683-42F3-A8A8-165D36FCB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F8BE862-DF95-4989-AB8F-82726F6043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925F630-D964-4D54-8B92-54C8CF0294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1D55285-8DB6-4F61-9175-3BF795B6FC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BB343-C3A3-4E0E-A733-88B9DD28186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472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EB52EA4-5E84-45B7-A8E9-90EFFE959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BCADB88-75D6-4A53-A87C-B05C7A95D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F49A3E9-0B6F-466D-A577-E811E3C5A0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DB52C6-1073-4475-8812-9FB8E5CBBF64}" type="datetimeFigureOut">
              <a:rPr lang="zh-TW" altLang="en-US" smtClean="0"/>
              <a:t>2026/4/13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C051838-3949-4C8B-BD75-C1EB1A3FE9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577BFEA-12BA-4C30-A18B-958B307885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34C59-A706-479A-BB16-426ADBAC0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713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7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5">
            <a:extLst>
              <a:ext uri="{FF2B5EF4-FFF2-40B4-BE49-F238E27FC236}">
                <a16:creationId xmlns:a16="http://schemas.microsoft.com/office/drawing/2014/main" id="{A6C4925E-5AB9-4721-9915-EDD2B9640E51}"/>
              </a:ext>
            </a:extLst>
          </p:cNvPr>
          <p:cNvSpPr txBox="1">
            <a:spLocks/>
          </p:cNvSpPr>
          <p:nvPr/>
        </p:nvSpPr>
        <p:spPr>
          <a:xfrm>
            <a:off x="707010" y="4181827"/>
            <a:ext cx="9942136" cy="1762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8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第九課 哀悼科技</a:t>
            </a:r>
          </a:p>
        </p:txBody>
      </p:sp>
    </p:spTree>
    <p:extLst>
      <p:ext uri="{BB962C8B-B14F-4D97-AF65-F5344CB8AC3E}">
        <p14:creationId xmlns:p14="http://schemas.microsoft.com/office/powerpoint/2010/main" val="6163411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副標題 6">
            <a:extLst>
              <a:ext uri="{FF2B5EF4-FFF2-40B4-BE49-F238E27FC236}">
                <a16:creationId xmlns:a16="http://schemas.microsoft.com/office/drawing/2014/main" id="{F0F99499-2F83-4310-A9E4-DBDFBFC4687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/>
              <a:t>一、在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zh-TW" altLang="en-US" dirty="0"/>
              <a:t>心目中</a:t>
            </a:r>
            <a:r>
              <a:rPr lang="zh-TW" altLang="en-US" b="0" dirty="0"/>
              <a:t>｜</a:t>
            </a:r>
            <a:r>
              <a:rPr lang="en-US" altLang="zh-TW" dirty="0"/>
              <a:t>in the mind of…</a:t>
            </a:r>
            <a:endParaRPr lang="zh-TW" altLang="en-US" dirty="0"/>
          </a:p>
        </p:txBody>
      </p:sp>
      <p:sp>
        <p:nvSpPr>
          <p:cNvPr id="13" name="文字版面配置區 12">
            <a:extLst>
              <a:ext uri="{FF2B5EF4-FFF2-40B4-BE49-F238E27FC236}">
                <a16:creationId xmlns:a16="http://schemas.microsoft.com/office/drawing/2014/main" id="{45CB2036-5DC4-4FB3-9BF0-E774EEF865D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buClr>
                <a:schemeClr val="tx1"/>
              </a:buClr>
            </a:pPr>
            <a:r>
              <a:rPr lang="zh-TW" altLang="en-US" dirty="0"/>
              <a:t>家人</a:t>
            </a:r>
            <a:r>
              <a:rPr lang="zh-TW" altLang="en-US" dirty="0">
                <a:solidFill>
                  <a:srgbClr val="FF0000"/>
                </a:solidFill>
              </a:rPr>
              <a:t>在</a:t>
            </a:r>
            <a:r>
              <a:rPr lang="zh-TW" altLang="en-US" dirty="0"/>
              <a:t>許多人</a:t>
            </a:r>
            <a:r>
              <a:rPr lang="zh-TW" altLang="en-US" dirty="0">
                <a:solidFill>
                  <a:srgbClr val="FF0000"/>
                </a:solidFill>
              </a:rPr>
              <a:t>心目中</a:t>
            </a:r>
            <a:r>
              <a:rPr lang="zh-TW" altLang="en-US" dirty="0"/>
              <a:t>是最重要的。</a:t>
            </a:r>
            <a:endParaRPr lang="en-US" altLang="zh-TW" dirty="0"/>
          </a:p>
          <a:p>
            <a:pPr>
              <a:buClr>
                <a:schemeClr val="tx1"/>
              </a:buClr>
            </a:pPr>
            <a:endParaRPr lang="en-US" altLang="zh-TW" dirty="0"/>
          </a:p>
          <a:p>
            <a:pPr>
              <a:buClr>
                <a:schemeClr val="tx1"/>
              </a:buClr>
            </a:pPr>
            <a:r>
              <a:rPr lang="zh-TW" altLang="en-US" dirty="0">
                <a:solidFill>
                  <a:srgbClr val="FF0000"/>
                </a:solidFill>
              </a:rPr>
              <a:t>在</a:t>
            </a:r>
            <a:r>
              <a:rPr lang="zh-TW" altLang="en-US" dirty="0"/>
              <a:t>年輕人</a:t>
            </a:r>
            <a:r>
              <a:rPr lang="zh-TW" altLang="en-US" dirty="0">
                <a:solidFill>
                  <a:srgbClr val="FF0000"/>
                </a:solidFill>
              </a:rPr>
              <a:t>心目中</a:t>
            </a:r>
            <a:r>
              <a:rPr lang="zh-TW" altLang="en-US" dirty="0"/>
              <a:t>，追隨流行才不會被他人當作落伍。</a:t>
            </a:r>
            <a:endParaRPr lang="en-US" altLang="zh-TW" dirty="0"/>
          </a:p>
          <a:p>
            <a:pPr>
              <a:buClr>
                <a:schemeClr val="tx1"/>
              </a:buClr>
            </a:pPr>
            <a:endParaRPr lang="en-US" altLang="zh-TW" dirty="0"/>
          </a:p>
          <a:p>
            <a:pPr>
              <a:buClr>
                <a:schemeClr val="tx1"/>
              </a:buClr>
            </a:pPr>
            <a:r>
              <a:rPr lang="zh-TW" altLang="en-US" dirty="0"/>
              <a:t>態度好與能力夠，</a:t>
            </a:r>
            <a:r>
              <a:rPr lang="zh-TW" altLang="en-US" dirty="0">
                <a:solidFill>
                  <a:srgbClr val="FF0000"/>
                </a:solidFill>
              </a:rPr>
              <a:t>在</a:t>
            </a:r>
            <a:r>
              <a:rPr lang="zh-TW" altLang="en-US" dirty="0"/>
              <a:t>老闆</a:t>
            </a:r>
            <a:r>
              <a:rPr lang="zh-TW" altLang="en-US" dirty="0">
                <a:solidFill>
                  <a:srgbClr val="FF0000"/>
                </a:solidFill>
              </a:rPr>
              <a:t>心目中</a:t>
            </a:r>
            <a:r>
              <a:rPr lang="zh-TW" altLang="en-US" dirty="0"/>
              <a:t>比學歷重要。</a:t>
            </a:r>
          </a:p>
        </p:txBody>
      </p:sp>
    </p:spTree>
    <p:extLst>
      <p:ext uri="{BB962C8B-B14F-4D97-AF65-F5344CB8AC3E}">
        <p14:creationId xmlns:p14="http://schemas.microsoft.com/office/powerpoint/2010/main" val="15727101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標題 5">
            <a:extLst>
              <a:ext uri="{FF2B5EF4-FFF2-40B4-BE49-F238E27FC236}">
                <a16:creationId xmlns:a16="http://schemas.microsoft.com/office/drawing/2014/main" id="{7F12B3FB-AC1E-4889-B694-350494A5D67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/>
              <a:t>二、即</a:t>
            </a:r>
            <a:r>
              <a:rPr lang="zh-TW" altLang="en-US" dirty="0">
                <a:latin typeface="標楷體" panose="03000509000000000000" pitchFamily="65" charset="-120"/>
              </a:rPr>
              <a:t>使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zh-TW" altLang="en-US" dirty="0">
                <a:latin typeface="標楷體" panose="03000509000000000000" pitchFamily="65" charset="-120"/>
              </a:rPr>
              <a:t>，也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zh-TW" altLang="en-US" b="0" dirty="0"/>
              <a:t>｜</a:t>
            </a:r>
            <a:r>
              <a:rPr lang="en-US" altLang="zh-TW" dirty="0"/>
              <a:t>even though…, (still)…</a:t>
            </a:r>
            <a:endParaRPr lang="zh-TW" altLang="en-US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B1F5D23F-6A03-420F-B74E-880D5371A83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buClr>
                <a:schemeClr val="tx1"/>
              </a:buClr>
            </a:pPr>
            <a:r>
              <a:rPr lang="zh-TW" altLang="en-US" dirty="0">
                <a:solidFill>
                  <a:srgbClr val="FF0000"/>
                </a:solidFill>
              </a:rPr>
              <a:t>即使</a:t>
            </a:r>
            <a:r>
              <a:rPr lang="zh-TW" altLang="en-US" dirty="0"/>
              <a:t>家人已不在人世，親人</a:t>
            </a:r>
            <a:r>
              <a:rPr lang="zh-TW" altLang="en-US" dirty="0">
                <a:solidFill>
                  <a:srgbClr val="FF0000"/>
                </a:solidFill>
              </a:rPr>
              <a:t>也</a:t>
            </a:r>
            <a:r>
              <a:rPr lang="zh-TW" altLang="en-US" dirty="0"/>
              <a:t>不需過度悲傷。</a:t>
            </a:r>
            <a:endParaRPr lang="en-US" altLang="zh-TW" dirty="0"/>
          </a:p>
          <a:p>
            <a:pPr>
              <a:buClr>
                <a:schemeClr val="tx1"/>
              </a:buClr>
            </a:pPr>
            <a:endParaRPr lang="en-US" altLang="zh-TW" dirty="0"/>
          </a:p>
          <a:p>
            <a:pPr>
              <a:buClr>
                <a:schemeClr val="tx1"/>
              </a:buClr>
            </a:pPr>
            <a:r>
              <a:rPr lang="zh-TW" altLang="en-US" dirty="0">
                <a:solidFill>
                  <a:srgbClr val="FF0000"/>
                </a:solidFill>
              </a:rPr>
              <a:t>即使</a:t>
            </a:r>
            <a:r>
              <a:rPr lang="zh-TW" altLang="en-US" dirty="0"/>
              <a:t>透過壯遊能使孩子成長，某些父母</a:t>
            </a:r>
            <a:r>
              <a:rPr lang="zh-TW" altLang="en-US" dirty="0">
                <a:solidFill>
                  <a:srgbClr val="FF0000"/>
                </a:solidFill>
              </a:rPr>
              <a:t>也</a:t>
            </a:r>
            <a:r>
              <a:rPr lang="zh-TW" altLang="en-US" dirty="0"/>
              <a:t>不願意讓孩子去體驗一下。</a:t>
            </a:r>
            <a:endParaRPr lang="en-US" altLang="zh-TW" dirty="0"/>
          </a:p>
          <a:p>
            <a:pPr>
              <a:buClr>
                <a:schemeClr val="tx1"/>
              </a:buClr>
            </a:pPr>
            <a:endParaRPr lang="en-US" altLang="zh-TW" dirty="0"/>
          </a:p>
          <a:p>
            <a:pPr>
              <a:buClr>
                <a:schemeClr val="tx1"/>
              </a:buClr>
            </a:pPr>
            <a:r>
              <a:rPr lang="zh-TW" altLang="en-US" dirty="0">
                <a:solidFill>
                  <a:srgbClr val="FF0000"/>
                </a:solidFill>
              </a:rPr>
              <a:t>即使</a:t>
            </a:r>
            <a:r>
              <a:rPr lang="zh-TW" altLang="en-US" dirty="0"/>
              <a:t>目前那個款式的服裝非常流行，我</a:t>
            </a:r>
            <a:r>
              <a:rPr lang="zh-TW" altLang="en-US" dirty="0">
                <a:solidFill>
                  <a:srgbClr val="FF0000"/>
                </a:solidFill>
              </a:rPr>
              <a:t>也</a:t>
            </a:r>
            <a:r>
              <a:rPr lang="zh-TW" altLang="en-US" dirty="0"/>
              <a:t>沒興趣。</a:t>
            </a:r>
          </a:p>
        </p:txBody>
      </p:sp>
    </p:spTree>
    <p:extLst>
      <p:ext uri="{BB962C8B-B14F-4D97-AF65-F5344CB8AC3E}">
        <p14:creationId xmlns:p14="http://schemas.microsoft.com/office/powerpoint/2010/main" val="41193501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標題 5">
            <a:extLst>
              <a:ext uri="{FF2B5EF4-FFF2-40B4-BE49-F238E27FC236}">
                <a16:creationId xmlns:a16="http://schemas.microsoft.com/office/drawing/2014/main" id="{3720D513-F3F8-4A8D-84DB-5E65F1C3CAF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/>
              <a:t>三、儘管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zh-TW" altLang="en-US" dirty="0">
                <a:latin typeface="標楷體" panose="03000509000000000000" pitchFamily="65" charset="-120"/>
              </a:rPr>
              <a:t>，但（是）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zh-TW" altLang="en-US" b="0" dirty="0"/>
              <a:t>｜</a:t>
            </a:r>
            <a:r>
              <a:rPr lang="en-US" altLang="zh-TW" dirty="0"/>
              <a:t>even though…, (yet)…</a:t>
            </a:r>
            <a:endParaRPr lang="zh-TW" altLang="en-US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95B9F7B1-842B-4AC9-8B81-9249CBC1F33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buClr>
                <a:schemeClr val="tx1"/>
              </a:buClr>
            </a:pPr>
            <a:r>
              <a:rPr lang="zh-TW" altLang="en-US" dirty="0">
                <a:solidFill>
                  <a:srgbClr val="FF0000"/>
                </a:solidFill>
              </a:rPr>
              <a:t>儘管</a:t>
            </a:r>
            <a:r>
              <a:rPr lang="zh-TW" altLang="en-US" dirty="0"/>
              <a:t>科技能夠做得非常真實，</a:t>
            </a:r>
            <a:r>
              <a:rPr lang="zh-TW" altLang="en-US" dirty="0">
                <a:solidFill>
                  <a:srgbClr val="FF0000"/>
                </a:solidFill>
              </a:rPr>
              <a:t>但</a:t>
            </a:r>
            <a:r>
              <a:rPr lang="zh-TW" altLang="en-US" dirty="0"/>
              <a:t>你愛的「他」，還是那個「他」嗎？</a:t>
            </a:r>
            <a:endParaRPr lang="en-US" altLang="zh-TW" dirty="0"/>
          </a:p>
          <a:p>
            <a:pPr>
              <a:buClr>
                <a:schemeClr val="tx1"/>
              </a:buClr>
            </a:pPr>
            <a:endParaRPr lang="en-US" altLang="zh-TW" dirty="0"/>
          </a:p>
          <a:p>
            <a:pPr>
              <a:buClr>
                <a:schemeClr val="tx1"/>
              </a:buClr>
            </a:pPr>
            <a:r>
              <a:rPr lang="zh-TW" altLang="en-US" dirty="0">
                <a:solidFill>
                  <a:srgbClr val="FF0000"/>
                </a:solidFill>
              </a:rPr>
              <a:t>儘管</a:t>
            </a:r>
            <a:r>
              <a:rPr lang="zh-TW" altLang="en-US" dirty="0"/>
              <a:t>放天燈帶來環境汙染的問題，</a:t>
            </a:r>
            <a:r>
              <a:rPr lang="zh-TW" altLang="en-US" dirty="0">
                <a:solidFill>
                  <a:srgbClr val="FF0000"/>
                </a:solidFill>
              </a:rPr>
              <a:t>但是</a:t>
            </a:r>
            <a:r>
              <a:rPr lang="zh-TW" altLang="en-US" dirty="0"/>
              <a:t>還是吸引了許多觀光客。</a:t>
            </a:r>
            <a:endParaRPr lang="en-US" altLang="zh-TW" dirty="0"/>
          </a:p>
          <a:p>
            <a:pPr>
              <a:buClr>
                <a:schemeClr val="tx1"/>
              </a:buClr>
            </a:pPr>
            <a:endParaRPr lang="en-US" altLang="zh-TW" dirty="0"/>
          </a:p>
          <a:p>
            <a:pPr>
              <a:buClr>
                <a:schemeClr val="tx1"/>
              </a:buClr>
            </a:pPr>
            <a:r>
              <a:rPr lang="zh-TW" altLang="en-US" dirty="0">
                <a:solidFill>
                  <a:srgbClr val="FF0000"/>
                </a:solidFill>
              </a:rPr>
              <a:t>儘管</a:t>
            </a:r>
            <a:r>
              <a:rPr lang="zh-TW" altLang="en-US" dirty="0"/>
              <a:t>不是當季的水果非常貴，</a:t>
            </a:r>
            <a:r>
              <a:rPr lang="zh-TW" altLang="en-US" dirty="0">
                <a:solidFill>
                  <a:srgbClr val="FF0000"/>
                </a:solidFill>
              </a:rPr>
              <a:t>但</a:t>
            </a:r>
            <a:r>
              <a:rPr lang="zh-TW" altLang="en-US" dirty="0"/>
              <a:t>為了滿足口腹之欲，還是有許多消費者購買。</a:t>
            </a:r>
          </a:p>
        </p:txBody>
      </p:sp>
    </p:spTree>
    <p:extLst>
      <p:ext uri="{BB962C8B-B14F-4D97-AF65-F5344CB8AC3E}">
        <p14:creationId xmlns:p14="http://schemas.microsoft.com/office/powerpoint/2010/main" val="37789995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71</TotalTime>
  <Words>195</Words>
  <Application>Microsoft Office PowerPoint</Application>
  <PresentationFormat>寬螢幕</PresentationFormat>
  <Paragraphs>19</Paragraphs>
  <Slides>4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2</vt:i4>
      </vt:variant>
      <vt:variant>
        <vt:lpstr>投影片標題</vt:lpstr>
      </vt:variant>
      <vt:variant>
        <vt:i4>4</vt:i4>
      </vt:variant>
    </vt:vector>
  </HeadingPairs>
  <TitlesOfParts>
    <vt:vector size="12" baseType="lpstr">
      <vt:lpstr>微軟正黑體</vt:lpstr>
      <vt:lpstr>標楷體</vt:lpstr>
      <vt:lpstr>Arial</vt:lpstr>
      <vt:lpstr>Calibri</vt:lpstr>
      <vt:lpstr>Calibri Light</vt:lpstr>
      <vt:lpstr>Times New Roman</vt:lpstr>
      <vt:lpstr>Office 佈景主題</vt:lpstr>
      <vt:lpstr>1_自訂設計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MTC</dc:creator>
  <cp:lastModifiedBy>MTC</cp:lastModifiedBy>
  <cp:revision>35</cp:revision>
  <dcterms:created xsi:type="dcterms:W3CDTF">2024-07-26T00:45:44Z</dcterms:created>
  <dcterms:modified xsi:type="dcterms:W3CDTF">2026-04-13T01:26:42Z</dcterms:modified>
</cp:coreProperties>
</file>